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8598F9F-DA6E-49AD-BD10-15F180C3DFDE}">
  <a:tblStyle styleId="{78598F9F-DA6E-49AD-BD10-15F180C3DFDE}" styleName="Table_0">
    <a:wholeTbl>
      <a:tcTxStyle b="off" i="off">
        <a:font>
          <a:latin typeface="맑은 고딕"/>
          <a:ea typeface="맑은 고딕"/>
          <a:cs typeface="맑은 고딕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rgbClr val="FFFFFF"/>
      </a:tcTxStyle>
      <a:tcStyle>
        <a:tcBdr/>
        <a:fill>
          <a:solidFill>
            <a:srgbClr val="5B9BD5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rgbClr val="FFFFFF"/>
      </a:tcTxStyle>
      <a:tcStyle>
        <a:tcBdr/>
        <a:fill>
          <a:solidFill>
            <a:srgbClr val="5B9BD5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5B9BD5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5B9BD5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6734369-3117-4D58-A0B0-A87E7FD1EAFD}" styleName="Table_1">
    <a:wholeTbl>
      <a:tcTxStyle b="off" i="off">
        <a:font>
          <a:latin typeface="Pretendard"/>
          <a:ea typeface="Pretendard"/>
          <a:cs typeface="Pretendard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AEFF4"/>
          </a:solidFill>
        </a:fill>
      </a:tcStyle>
    </a:wholeTbl>
    <a:band1H>
      <a:tcTxStyle/>
      <a:tcStyle>
        <a:tcBdr/>
        <a:fill>
          <a:solidFill>
            <a:srgbClr val="D3DEE9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3DEE9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Pretendard"/>
          <a:ea typeface="Pretendard"/>
          <a:cs typeface="Pretendard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Pretendard"/>
          <a:ea typeface="Pretendard"/>
          <a:cs typeface="Pretendard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Pretendard"/>
          <a:ea typeface="Pretendard"/>
          <a:cs typeface="Pretendard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Pretendard"/>
          <a:ea typeface="Pretendard"/>
          <a:cs typeface="Pretendard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774" y="6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68578d8d2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268578d8d2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6855e52e58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26855e52e58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6855e52e58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26855e52e58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6855e52e58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26855e52e58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68578d8d2a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268578d8d2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6855e52e58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26855e52e58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68578d8d2a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268578d8d2a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68578d8d2a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268578d8d2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68578d8d2a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268578d8d2a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68578d8d2a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268578d8d2a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68578d8d2a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268578d8d2a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68578d8d2a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268578d8d2a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68578d8d2a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268578d8d2a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68578d8d2a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g268578d8d2a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68578d8d2a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g268578d8d2a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68578d8d2a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g268578d8d2a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68578d8d2a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g268578d8d2a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68578d8d2a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g268578d8d2a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68578d8d2a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g268578d8d2a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68578d8d2a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g268578d8d2a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68578d8d2a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g268578d8d2a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68578d8d2a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g268578d8d2a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68578d8d2a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g268578d8d2a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68578d8d2a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g268578d8d2a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68578d8d2a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g268578d8d2a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68578d8d2a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g268578d8d2a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68578d8d2a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g268578d8d2a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68578d8d2a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g268578d8d2a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68578d8d2a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g268578d8d2a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6855e52e5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26855e52e5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빈 화면">
  <p:cSld name="1_빈 화면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61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63.pn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jp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4" descr="거품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4"/>
          <p:cNvSpPr txBox="1"/>
          <p:nvPr/>
        </p:nvSpPr>
        <p:spPr>
          <a:xfrm>
            <a:off x="470977" y="309405"/>
            <a:ext cx="5211600" cy="37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애견 </a:t>
            </a:r>
            <a:endParaRPr sz="8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커뮤니티</a:t>
            </a:r>
            <a:endParaRPr sz="8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걔모임</a:t>
            </a:r>
            <a:endParaRPr sz="8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" name="Google Shape;92;p14"/>
          <p:cNvCxnSpPr/>
          <p:nvPr/>
        </p:nvCxnSpPr>
        <p:spPr>
          <a:xfrm>
            <a:off x="6497053" y="1428329"/>
            <a:ext cx="5694900" cy="0"/>
          </a:xfrm>
          <a:prstGeom prst="straightConnector1">
            <a:avLst/>
          </a:prstGeom>
          <a:noFill/>
          <a:ln w="203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5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/>
          <p:nvPr/>
        </p:nvSpPr>
        <p:spPr>
          <a:xfrm>
            <a:off x="272715" y="0"/>
            <a:ext cx="802200" cy="75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3"/>
          <p:cNvSpPr txBox="1"/>
          <p:nvPr/>
        </p:nvSpPr>
        <p:spPr>
          <a:xfrm>
            <a:off x="1176688" y="383381"/>
            <a:ext cx="5230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</a:rPr>
              <a:t>다이어그램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015" y="752706"/>
            <a:ext cx="7617959" cy="5800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5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/>
          <p:nvPr/>
        </p:nvSpPr>
        <p:spPr>
          <a:xfrm>
            <a:off x="272715" y="0"/>
            <a:ext cx="802200" cy="75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4"/>
          <p:cNvSpPr txBox="1"/>
          <p:nvPr/>
        </p:nvSpPr>
        <p:spPr>
          <a:xfrm>
            <a:off x="1176688" y="383381"/>
            <a:ext cx="5230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</a:rPr>
              <a:t>일정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22" name="Google Shape;222;p24"/>
          <p:cNvGraphicFramePr/>
          <p:nvPr/>
        </p:nvGraphicFramePr>
        <p:xfrm>
          <a:off x="379212" y="1571890"/>
          <a:ext cx="11424950" cy="3962750"/>
        </p:xfrm>
        <a:graphic>
          <a:graphicData uri="http://schemas.openxmlformats.org/drawingml/2006/table">
            <a:tbl>
              <a:tblPr>
                <a:noFill/>
                <a:tableStyleId>{78598F9F-DA6E-49AD-BD10-15F180C3DFDE}</a:tableStyleId>
              </a:tblPr>
              <a:tblGrid>
                <a:gridCol w="1063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0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0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0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0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0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90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90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90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907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907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907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907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907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6907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166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개발</a:t>
                      </a:r>
                      <a:endParaRPr sz="1800" b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일정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10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1월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2월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6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18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22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23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26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29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30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31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개발계획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😂</a:t>
                      </a: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DB 설계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백엔드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프론트엔드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4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통합테스트</a:t>
                      </a:r>
                      <a:endParaRPr sz="16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4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PPT 정리 및 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발표 준비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5" descr="실외, 자연, 산, 협곡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 txBox="1"/>
          <p:nvPr/>
        </p:nvSpPr>
        <p:spPr>
          <a:xfrm>
            <a:off x="1083501" y="2003800"/>
            <a:ext cx="10069500" cy="28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b="1">
                <a:solidFill>
                  <a:schemeClr val="lt1"/>
                </a:solidFill>
              </a:rPr>
              <a:t>react-spring</a:t>
            </a:r>
            <a:endParaRPr sz="10000" b="1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>
                <a:solidFill>
                  <a:schemeClr val="lt1"/>
                </a:solidFill>
              </a:rPr>
              <a:t>연동</a:t>
            </a:r>
            <a:endParaRPr sz="8000" b="1">
              <a:solidFill>
                <a:schemeClr val="lt1"/>
              </a:solidFill>
            </a:endParaRPr>
          </a:p>
        </p:txBody>
      </p:sp>
      <p:sp>
        <p:nvSpPr>
          <p:cNvPr id="229" name="Google Shape;229;p25"/>
          <p:cNvSpPr/>
          <p:nvPr/>
        </p:nvSpPr>
        <p:spPr>
          <a:xfrm>
            <a:off x="1304225" y="1869500"/>
            <a:ext cx="9627900" cy="3118800"/>
          </a:xfrm>
          <a:prstGeom prst="rect">
            <a:avLst/>
          </a:prstGeom>
          <a:noFill/>
          <a:ln w="2540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5"/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/>
          <p:nvPr/>
        </p:nvSpPr>
        <p:spPr>
          <a:xfrm>
            <a:off x="211873" y="2023946"/>
            <a:ext cx="3122400" cy="3122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6"/>
          <p:cNvSpPr/>
          <p:nvPr/>
        </p:nvSpPr>
        <p:spPr>
          <a:xfrm>
            <a:off x="4534829" y="2023946"/>
            <a:ext cx="3122400" cy="3122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6"/>
          <p:cNvSpPr/>
          <p:nvPr/>
        </p:nvSpPr>
        <p:spPr>
          <a:xfrm>
            <a:off x="8781585" y="2023946"/>
            <a:ext cx="3122400" cy="3122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6"/>
          <p:cNvSpPr txBox="1"/>
          <p:nvPr/>
        </p:nvSpPr>
        <p:spPr>
          <a:xfrm>
            <a:off x="1671081" y="696005"/>
            <a:ext cx="8849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</a:rPr>
              <a:t>데이터 흐름</a:t>
            </a:r>
            <a:endParaRPr sz="3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6"/>
          <p:cNvSpPr txBox="1"/>
          <p:nvPr/>
        </p:nvSpPr>
        <p:spPr>
          <a:xfrm flipH="1">
            <a:off x="920654" y="3288495"/>
            <a:ext cx="170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react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240" name="Google Shape;240;p26"/>
          <p:cNvSpPr txBox="1"/>
          <p:nvPr/>
        </p:nvSpPr>
        <p:spPr>
          <a:xfrm flipH="1">
            <a:off x="4798733" y="3288500"/>
            <a:ext cx="2594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spring - legacy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241" name="Google Shape;241;p26"/>
          <p:cNvSpPr txBox="1"/>
          <p:nvPr/>
        </p:nvSpPr>
        <p:spPr>
          <a:xfrm flipH="1">
            <a:off x="9490362" y="3288495"/>
            <a:ext cx="170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oracle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242" name="Google Shape;242;p26"/>
          <p:cNvSpPr/>
          <p:nvPr/>
        </p:nvSpPr>
        <p:spPr>
          <a:xfrm>
            <a:off x="7848900" y="2653500"/>
            <a:ext cx="588600" cy="7899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6"/>
          <p:cNvSpPr txBox="1"/>
          <p:nvPr/>
        </p:nvSpPr>
        <p:spPr>
          <a:xfrm flipH="1">
            <a:off x="3077529" y="2023945"/>
            <a:ext cx="170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</a:rPr>
              <a:t>API 요청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244" name="Google Shape;244;p26"/>
          <p:cNvSpPr txBox="1"/>
          <p:nvPr/>
        </p:nvSpPr>
        <p:spPr>
          <a:xfrm flipH="1">
            <a:off x="7013999" y="2023950"/>
            <a:ext cx="2258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</a:rPr>
              <a:t>데이터 요청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245" name="Google Shape;245;p26"/>
          <p:cNvSpPr txBox="1"/>
          <p:nvPr/>
        </p:nvSpPr>
        <p:spPr>
          <a:xfrm flipH="1">
            <a:off x="7013999" y="4699950"/>
            <a:ext cx="2258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</a:rPr>
              <a:t>데이터 반환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246" name="Google Shape;246;p26"/>
          <p:cNvSpPr/>
          <p:nvPr/>
        </p:nvSpPr>
        <p:spPr>
          <a:xfrm rot="10800000">
            <a:off x="7925100" y="3676725"/>
            <a:ext cx="588600" cy="7899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6"/>
          <p:cNvSpPr/>
          <p:nvPr/>
        </p:nvSpPr>
        <p:spPr>
          <a:xfrm>
            <a:off x="3602150" y="2605138"/>
            <a:ext cx="588600" cy="7899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6"/>
          <p:cNvSpPr/>
          <p:nvPr/>
        </p:nvSpPr>
        <p:spPr>
          <a:xfrm rot="10800000">
            <a:off x="3678350" y="3628363"/>
            <a:ext cx="588600" cy="7899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6"/>
          <p:cNvSpPr txBox="1"/>
          <p:nvPr/>
        </p:nvSpPr>
        <p:spPr>
          <a:xfrm flipH="1">
            <a:off x="2767249" y="4651600"/>
            <a:ext cx="2258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</a:rPr>
              <a:t>결과 반환</a:t>
            </a:r>
            <a:endParaRPr sz="2300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</a:rPr>
              <a:t>(JSON)</a:t>
            </a: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7"/>
          <p:cNvSpPr txBox="1"/>
          <p:nvPr/>
        </p:nvSpPr>
        <p:spPr>
          <a:xfrm>
            <a:off x="9987228" y="6586181"/>
            <a:ext cx="2194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7"/>
          <p:cNvSpPr txBox="1"/>
          <p:nvPr/>
        </p:nvSpPr>
        <p:spPr>
          <a:xfrm>
            <a:off x="0" y="-18300"/>
            <a:ext cx="6096000" cy="6894600"/>
          </a:xfrm>
          <a:prstGeom prst="rect">
            <a:avLst/>
          </a:prstGeom>
          <a:solidFill>
            <a:srgbClr val="D2E3E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</p:txBody>
      </p:sp>
      <p:pic>
        <p:nvPicPr>
          <p:cNvPr id="256" name="Google Shape;2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3138" y="331475"/>
            <a:ext cx="3586427" cy="6122054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7"/>
          <p:cNvSpPr txBox="1"/>
          <p:nvPr/>
        </p:nvSpPr>
        <p:spPr>
          <a:xfrm>
            <a:off x="405450" y="597725"/>
            <a:ext cx="52851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JSON 데이터 처리를 위한 dependency</a:t>
            </a:r>
            <a:endParaRPr sz="2000">
              <a:solidFill>
                <a:schemeClr val="dk1"/>
              </a:solidFill>
            </a:endParaRPr>
          </a:p>
        </p:txBody>
      </p:sp>
      <p:cxnSp>
        <p:nvCxnSpPr>
          <p:cNvPr id="258" name="Google Shape;258;p27"/>
          <p:cNvCxnSpPr/>
          <p:nvPr/>
        </p:nvCxnSpPr>
        <p:spPr>
          <a:xfrm flipH="1">
            <a:off x="5065000" y="880850"/>
            <a:ext cx="2631900" cy="10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259" name="Google Shape;259;p27"/>
          <p:cNvCxnSpPr/>
          <p:nvPr/>
        </p:nvCxnSpPr>
        <p:spPr>
          <a:xfrm rot="10800000">
            <a:off x="5054475" y="1006625"/>
            <a:ext cx="2652900" cy="73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260" name="Google Shape;260;p27"/>
          <p:cNvSpPr txBox="1"/>
          <p:nvPr/>
        </p:nvSpPr>
        <p:spPr>
          <a:xfrm>
            <a:off x="405450" y="1798750"/>
            <a:ext cx="52851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DB 연동을 위한 dependency</a:t>
            </a:r>
            <a:endParaRPr sz="2000">
              <a:solidFill>
                <a:schemeClr val="dk1"/>
              </a:solidFill>
            </a:endParaRPr>
          </a:p>
        </p:txBody>
      </p:sp>
      <p:cxnSp>
        <p:nvCxnSpPr>
          <p:cNvPr id="261" name="Google Shape;261;p27"/>
          <p:cNvCxnSpPr/>
          <p:nvPr/>
        </p:nvCxnSpPr>
        <p:spPr>
          <a:xfrm rot="10800000">
            <a:off x="3859025" y="2097250"/>
            <a:ext cx="3827400" cy="45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262" name="Google Shape;262;p27"/>
          <p:cNvSpPr txBox="1"/>
          <p:nvPr/>
        </p:nvSpPr>
        <p:spPr>
          <a:xfrm>
            <a:off x="405450" y="2946600"/>
            <a:ext cx="52851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lombok 사용을 위한 dependency</a:t>
            </a:r>
            <a:endParaRPr sz="2000">
              <a:solidFill>
                <a:schemeClr val="dk1"/>
              </a:solidFill>
            </a:endParaRPr>
          </a:p>
        </p:txBody>
      </p:sp>
      <p:cxnSp>
        <p:nvCxnSpPr>
          <p:cNvPr id="263" name="Google Shape;263;p27"/>
          <p:cNvCxnSpPr/>
          <p:nvPr/>
        </p:nvCxnSpPr>
        <p:spPr>
          <a:xfrm rot="10800000">
            <a:off x="4372625" y="3219325"/>
            <a:ext cx="3313800" cy="199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264" name="Google Shape;264;p27"/>
          <p:cNvSpPr txBox="1"/>
          <p:nvPr/>
        </p:nvSpPr>
        <p:spPr>
          <a:xfrm>
            <a:off x="405450" y="4189200"/>
            <a:ext cx="52851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mybatis 사용을 위한 dependency</a:t>
            </a:r>
            <a:endParaRPr sz="2000">
              <a:solidFill>
                <a:schemeClr val="dk1"/>
              </a:solidFill>
            </a:endParaRPr>
          </a:p>
        </p:txBody>
      </p:sp>
      <p:cxnSp>
        <p:nvCxnSpPr>
          <p:cNvPr id="265" name="Google Shape;265;p27"/>
          <p:cNvCxnSpPr/>
          <p:nvPr/>
        </p:nvCxnSpPr>
        <p:spPr>
          <a:xfrm flipH="1">
            <a:off x="4456675" y="4341300"/>
            <a:ext cx="3187800" cy="7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266" name="Google Shape;266;p27"/>
          <p:cNvCxnSpPr/>
          <p:nvPr/>
        </p:nvCxnSpPr>
        <p:spPr>
          <a:xfrm rot="10800000">
            <a:off x="4425100" y="4561650"/>
            <a:ext cx="3271800" cy="576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267" name="Google Shape;267;p27"/>
          <p:cNvSpPr txBox="1"/>
          <p:nvPr/>
        </p:nvSpPr>
        <p:spPr>
          <a:xfrm>
            <a:off x="405450" y="5431800"/>
            <a:ext cx="52851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파일 업로드 위한 dependency</a:t>
            </a:r>
            <a:endParaRPr sz="2000">
              <a:solidFill>
                <a:schemeClr val="dk1"/>
              </a:solidFill>
            </a:endParaRPr>
          </a:p>
        </p:txBody>
      </p:sp>
      <p:cxnSp>
        <p:nvCxnSpPr>
          <p:cNvPr id="268" name="Google Shape;268;p27"/>
          <p:cNvCxnSpPr/>
          <p:nvPr/>
        </p:nvCxnSpPr>
        <p:spPr>
          <a:xfrm rot="10800000">
            <a:off x="3984750" y="5725625"/>
            <a:ext cx="3670200" cy="35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8"/>
          <p:cNvSpPr/>
          <p:nvPr/>
        </p:nvSpPr>
        <p:spPr>
          <a:xfrm>
            <a:off x="272715" y="0"/>
            <a:ext cx="802200" cy="75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8"/>
          <p:cNvSpPr txBox="1"/>
          <p:nvPr/>
        </p:nvSpPr>
        <p:spPr>
          <a:xfrm>
            <a:off x="1176688" y="383381"/>
            <a:ext cx="2178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setupProxy</a:t>
            </a:r>
            <a:endParaRPr/>
          </a:p>
        </p:txBody>
      </p:sp>
      <p:sp>
        <p:nvSpPr>
          <p:cNvPr id="275" name="Google Shape;275;p28"/>
          <p:cNvSpPr/>
          <p:nvPr/>
        </p:nvSpPr>
        <p:spPr>
          <a:xfrm>
            <a:off x="825500" y="1333500"/>
            <a:ext cx="5270400" cy="4813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8"/>
          <p:cNvSpPr/>
          <p:nvPr/>
        </p:nvSpPr>
        <p:spPr>
          <a:xfrm>
            <a:off x="1787664" y="1778000"/>
            <a:ext cx="965100" cy="965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8"/>
          <p:cNvSpPr/>
          <p:nvPr/>
        </p:nvSpPr>
        <p:spPr>
          <a:xfrm>
            <a:off x="2978150" y="1778000"/>
            <a:ext cx="965100" cy="965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8"/>
          <p:cNvSpPr/>
          <p:nvPr/>
        </p:nvSpPr>
        <p:spPr>
          <a:xfrm>
            <a:off x="4168636" y="1778000"/>
            <a:ext cx="965100" cy="965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8"/>
          <p:cNvSpPr/>
          <p:nvPr/>
        </p:nvSpPr>
        <p:spPr>
          <a:xfrm>
            <a:off x="2358886" y="3282603"/>
            <a:ext cx="965100" cy="965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8"/>
          <p:cNvSpPr/>
          <p:nvPr/>
        </p:nvSpPr>
        <p:spPr>
          <a:xfrm>
            <a:off x="3549372" y="3282603"/>
            <a:ext cx="965100" cy="965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1" name="Google Shape;281;p28"/>
          <p:cNvCxnSpPr/>
          <p:nvPr/>
        </p:nvCxnSpPr>
        <p:spPr>
          <a:xfrm>
            <a:off x="6096000" y="3148199"/>
            <a:ext cx="515610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2" name="Google Shape;282;p28"/>
          <p:cNvSpPr txBox="1"/>
          <p:nvPr/>
        </p:nvSpPr>
        <p:spPr>
          <a:xfrm>
            <a:off x="6195451" y="2585950"/>
            <a:ext cx="5591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3F3F3F"/>
                </a:solidFill>
              </a:rPr>
              <a:t>CORS 에러 방지를 위한 PROXY 설정</a:t>
            </a:r>
            <a:endParaRPr/>
          </a:p>
        </p:txBody>
      </p:sp>
      <p:sp>
        <p:nvSpPr>
          <p:cNvPr id="283" name="Google Shape;283;p28"/>
          <p:cNvSpPr txBox="1"/>
          <p:nvPr/>
        </p:nvSpPr>
        <p:spPr>
          <a:xfrm>
            <a:off x="6321286" y="3416520"/>
            <a:ext cx="49308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highlight>
                  <a:schemeClr val="lt1"/>
                </a:highlight>
              </a:rPr>
              <a:t>교차 출처 리소스 공유</a:t>
            </a:r>
            <a:r>
              <a:rPr lang="en-US" sz="1200">
                <a:solidFill>
                  <a:schemeClr val="dk1"/>
                </a:solidFill>
                <a:highlight>
                  <a:schemeClr val="lt1"/>
                </a:highlight>
              </a:rPr>
              <a:t>(Cross-Origin Resource Sharing, CORS)는 추가 HTTP 헤더를 사용하여, 한 출처에서 실행 중인 웹 애플리케이션이 다른 출처의 선택한 자원에 접근할 수 있는 권한을 부여하도록 브라우저에 알려주는 체제입니다. 즉 react 서버와 spring-legacy 서버의 출처는 다르기에 proxy 설정을 해주지 않으면 API 요청 과정에서 오류가 발생합니다.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284" name="Google Shape;2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0813" y="1573875"/>
            <a:ext cx="4079775" cy="350606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8"/>
          <p:cNvSpPr txBox="1"/>
          <p:nvPr/>
        </p:nvSpPr>
        <p:spPr>
          <a:xfrm>
            <a:off x="296900" y="2008450"/>
            <a:ext cx="63276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proxy 사용을 위해 packge.json 파일에 라이브러리 추가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86" name="Google Shape;2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0575" y="3214950"/>
            <a:ext cx="4580250" cy="1862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8"/>
          <p:cNvCxnSpPr/>
          <p:nvPr/>
        </p:nvCxnSpPr>
        <p:spPr>
          <a:xfrm>
            <a:off x="2212600" y="3956800"/>
            <a:ext cx="167700" cy="12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288" name="Google Shape;288;p28"/>
          <p:cNvSpPr txBox="1"/>
          <p:nvPr/>
        </p:nvSpPr>
        <p:spPr>
          <a:xfrm>
            <a:off x="296900" y="5246800"/>
            <a:ext cx="63276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/api 로 시작하는 url 은 localhost:8282 로 변환이 되어 실행됩니다.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9" name="Google Shape;289;p28"/>
          <p:cNvSpPr txBox="1"/>
          <p:nvPr/>
        </p:nvSpPr>
        <p:spPr>
          <a:xfrm>
            <a:off x="296900" y="2580575"/>
            <a:ext cx="63276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react 프로젝트 폴더에 setupProxy.js 파일을 생성 해준 뒤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밑 코드를 작성합니다.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9" descr="실외, 건물, 아파트빌딩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9"/>
          <p:cNvSpPr txBox="1"/>
          <p:nvPr/>
        </p:nvSpPr>
        <p:spPr>
          <a:xfrm>
            <a:off x="9987228" y="6586181"/>
            <a:ext cx="2194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9"/>
          <p:cNvSpPr txBox="1"/>
          <p:nvPr/>
        </p:nvSpPr>
        <p:spPr>
          <a:xfrm>
            <a:off x="6107700" y="-36500"/>
            <a:ext cx="6096000" cy="6894600"/>
          </a:xfrm>
          <a:prstGeom prst="rect">
            <a:avLst/>
          </a:prstGeom>
          <a:solidFill>
            <a:srgbClr val="D2E3E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</p:txBody>
      </p:sp>
      <p:pic>
        <p:nvPicPr>
          <p:cNvPr id="297" name="Google Shape;29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4875" y="1650300"/>
            <a:ext cx="4140900" cy="135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9"/>
          <p:cNvPicPr preferRelativeResize="0"/>
          <p:nvPr/>
        </p:nvPicPr>
        <p:blipFill rotWithShape="1">
          <a:blip r:embed="rId5">
            <a:alphaModFix/>
          </a:blip>
          <a:srcRect t="10881"/>
          <a:stretch/>
        </p:blipFill>
        <p:spPr>
          <a:xfrm>
            <a:off x="6938288" y="355975"/>
            <a:ext cx="4560075" cy="560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" name="Google Shape;299;p29"/>
          <p:cNvCxnSpPr/>
          <p:nvPr/>
        </p:nvCxnSpPr>
        <p:spPr>
          <a:xfrm flipH="1">
            <a:off x="3322625" y="851700"/>
            <a:ext cx="6983100" cy="106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300" name="Google Shape;300;p29"/>
          <p:cNvSpPr txBox="1"/>
          <p:nvPr/>
        </p:nvSpPr>
        <p:spPr>
          <a:xfrm>
            <a:off x="6548775" y="1339250"/>
            <a:ext cx="5339100" cy="7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JSON 형식의 데이터를 주고 받기 위해서 @ResponseBody 어노테이션 사용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301" name="Google Shape;301;p29"/>
          <p:cNvSpPr txBox="1"/>
          <p:nvPr/>
        </p:nvSpPr>
        <p:spPr>
          <a:xfrm>
            <a:off x="6548775" y="2216150"/>
            <a:ext cx="5339100" cy="7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@RequestMapping 어노테이션을 사용하여</a:t>
            </a:r>
            <a:br>
              <a:rPr lang="en-US" sz="1900">
                <a:solidFill>
                  <a:schemeClr val="dk1"/>
                </a:solidFill>
              </a:rPr>
            </a:br>
            <a:r>
              <a:rPr lang="en-US" sz="1900">
                <a:solidFill>
                  <a:schemeClr val="dk1"/>
                </a:solidFill>
              </a:rPr>
              <a:t>매핑처리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302" name="Google Shape;302;p29"/>
          <p:cNvSpPr txBox="1"/>
          <p:nvPr/>
        </p:nvSpPr>
        <p:spPr>
          <a:xfrm>
            <a:off x="367500" y="3090950"/>
            <a:ext cx="5339100" cy="7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axios.get / axios.post 첫번째 파라미터에 들어가는 주소와 매핑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303" name="Google Shape;303;p29"/>
          <p:cNvSpPr txBox="1"/>
          <p:nvPr/>
        </p:nvSpPr>
        <p:spPr>
          <a:xfrm>
            <a:off x="367500" y="3971725"/>
            <a:ext cx="5339100" cy="7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두번째 파라미터에는 API 요청시 JSON 형태로 데이터를 함께 보낸다.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304" name="Google Shape;30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5913" y="3314503"/>
            <a:ext cx="5444860" cy="446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5" name="Google Shape;305;p29"/>
          <p:cNvCxnSpPr/>
          <p:nvPr/>
        </p:nvCxnSpPr>
        <p:spPr>
          <a:xfrm>
            <a:off x="4402900" y="2746325"/>
            <a:ext cx="5589900" cy="67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306" name="Google Shape;306;p29"/>
          <p:cNvSpPr txBox="1"/>
          <p:nvPr/>
        </p:nvSpPr>
        <p:spPr>
          <a:xfrm>
            <a:off x="6548775" y="3852003"/>
            <a:ext cx="5339100" cy="10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@RequestBody 어노테이션을 사용하여</a:t>
            </a:r>
            <a:br>
              <a:rPr lang="en-US" sz="1900">
                <a:solidFill>
                  <a:schemeClr val="dk1"/>
                </a:solidFill>
              </a:rPr>
            </a:br>
            <a:r>
              <a:rPr lang="en-US" sz="1900">
                <a:solidFill>
                  <a:schemeClr val="dk1"/>
                </a:solidFill>
              </a:rPr>
              <a:t>JSON 형태의 데이터를 HashMap key, value 형태로 받는다.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307" name="Google Shape;307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22200" y="5090225"/>
            <a:ext cx="6381750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7900" y="5787575"/>
            <a:ext cx="6473202" cy="79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9" name="Google Shape;309;p29"/>
          <p:cNvCxnSpPr/>
          <p:nvPr/>
        </p:nvCxnSpPr>
        <p:spPr>
          <a:xfrm flipH="1">
            <a:off x="4152400" y="5282850"/>
            <a:ext cx="4008300" cy="68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310" name="Google Shape;310;p29"/>
          <p:cNvSpPr txBox="1"/>
          <p:nvPr/>
        </p:nvSpPr>
        <p:spPr>
          <a:xfrm>
            <a:off x="6601675" y="5586538"/>
            <a:ext cx="5339100" cy="7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요청받은 데이터를 DB 에서 가져와 </a:t>
            </a:r>
            <a:endParaRPr sz="19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반환해준다.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311" name="Google Shape;311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46338" y="201475"/>
            <a:ext cx="3381422" cy="135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30" descr="실외, 자연, 산, 협곡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199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0"/>
          <p:cNvSpPr txBox="1"/>
          <p:nvPr/>
        </p:nvSpPr>
        <p:spPr>
          <a:xfrm>
            <a:off x="1083500" y="2461000"/>
            <a:ext cx="100695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lt1"/>
                </a:solidFill>
              </a:rPr>
              <a:t>프로젝트의 대표적인 사용기술 및 시연</a:t>
            </a:r>
            <a:endParaRPr sz="8000" b="1">
              <a:solidFill>
                <a:schemeClr val="lt1"/>
              </a:solidFill>
            </a:endParaRPr>
          </a:p>
        </p:txBody>
      </p:sp>
      <p:sp>
        <p:nvSpPr>
          <p:cNvPr id="318" name="Google Shape;318;p30"/>
          <p:cNvSpPr/>
          <p:nvPr/>
        </p:nvSpPr>
        <p:spPr>
          <a:xfrm>
            <a:off x="1304225" y="1869500"/>
            <a:ext cx="9627900" cy="3118800"/>
          </a:xfrm>
          <a:prstGeom prst="rect">
            <a:avLst/>
          </a:prstGeom>
          <a:noFill/>
          <a:ln w="2540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0"/>
          <p:cNvSpPr txBox="1"/>
          <p:nvPr/>
        </p:nvSpPr>
        <p:spPr>
          <a:xfrm>
            <a:off x="9987228" y="6586181"/>
            <a:ext cx="2194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1" descr="거품, 개체, 모기장, 유리덮개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1"/>
          <p:cNvSpPr txBox="1"/>
          <p:nvPr/>
        </p:nvSpPr>
        <p:spPr>
          <a:xfrm>
            <a:off x="803945" y="2284500"/>
            <a:ext cx="105840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00" b="1">
                <a:solidFill>
                  <a:schemeClr val="lt1"/>
                </a:solidFill>
              </a:rPr>
              <a:t>회원가입</a:t>
            </a:r>
            <a:endParaRPr sz="13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1"/>
          <p:cNvSpPr txBox="1"/>
          <p:nvPr/>
        </p:nvSpPr>
        <p:spPr>
          <a:xfrm>
            <a:off x="9987228" y="6586181"/>
            <a:ext cx="2194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2"/>
          <p:cNvSpPr txBox="1"/>
          <p:nvPr/>
        </p:nvSpPr>
        <p:spPr>
          <a:xfrm>
            <a:off x="9987228" y="6586181"/>
            <a:ext cx="2194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2"/>
          <p:cNvSpPr txBox="1"/>
          <p:nvPr/>
        </p:nvSpPr>
        <p:spPr>
          <a:xfrm>
            <a:off x="0" y="-18300"/>
            <a:ext cx="6096000" cy="6894600"/>
          </a:xfrm>
          <a:prstGeom prst="rect">
            <a:avLst/>
          </a:prstGeom>
          <a:solidFill>
            <a:srgbClr val="D2E3E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</p:txBody>
      </p:sp>
      <p:pic>
        <p:nvPicPr>
          <p:cNvPr id="333" name="Google Shape;333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25808" y="353856"/>
            <a:ext cx="4120359" cy="6150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95935" y="169626"/>
            <a:ext cx="3304125" cy="43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2"/>
          <p:cNvPicPr preferRelativeResize="0"/>
          <p:nvPr/>
        </p:nvPicPr>
        <p:blipFill rotWithShape="1">
          <a:blip r:embed="rId5">
            <a:alphaModFix/>
          </a:blip>
          <a:srcRect b="4489"/>
          <a:stretch/>
        </p:blipFill>
        <p:spPr>
          <a:xfrm>
            <a:off x="809763" y="4754650"/>
            <a:ext cx="4476475" cy="190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5" descr="건물, 실외, 하늘, 시멘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 txBox="1"/>
          <p:nvPr/>
        </p:nvSpPr>
        <p:spPr>
          <a:xfrm>
            <a:off x="473242" y="468563"/>
            <a:ext cx="71686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/>
          </a:p>
        </p:txBody>
      </p:sp>
      <p:cxnSp>
        <p:nvCxnSpPr>
          <p:cNvPr id="100" name="Google Shape;100;p15"/>
          <p:cNvCxnSpPr/>
          <p:nvPr/>
        </p:nvCxnSpPr>
        <p:spPr>
          <a:xfrm>
            <a:off x="2390567" y="699395"/>
            <a:ext cx="980143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1" name="Google Shape;101;p15"/>
          <p:cNvSpPr txBox="1"/>
          <p:nvPr/>
        </p:nvSpPr>
        <p:spPr>
          <a:xfrm>
            <a:off x="1519563" y="1496097"/>
            <a:ext cx="35298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2390567" y="1573041"/>
            <a:ext cx="29546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선정 배경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1519563" y="2246633"/>
            <a:ext cx="40427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2390567" y="2323577"/>
            <a:ext cx="15696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팀원 소개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1489106" y="2997169"/>
            <a:ext cx="4138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2390567" y="2935613"/>
            <a:ext cx="34163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운영시스템(S/W)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아키텍쳐 및 개발 일정</a:t>
            </a:r>
            <a:endParaRPr/>
          </a:p>
        </p:txBody>
      </p:sp>
      <p:sp>
        <p:nvSpPr>
          <p:cNvPr id="107" name="Google Shape;107;p15"/>
          <p:cNvSpPr txBox="1"/>
          <p:nvPr/>
        </p:nvSpPr>
        <p:spPr>
          <a:xfrm>
            <a:off x="1489106" y="3747705"/>
            <a:ext cx="42030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1124505" y="576284"/>
            <a:ext cx="12554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table of contents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1506739" y="4498241"/>
            <a:ext cx="38504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2365206" y="4436685"/>
            <a:ext cx="3262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프로젝트의 대표적인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사용 기술 및 시연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1507826" y="5248777"/>
            <a:ext cx="38504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2379974" y="5325725"/>
            <a:ext cx="240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보완점 / 아쉬운점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2390568" y="3824660"/>
            <a:ext cx="3262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react-spring 연동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3"/>
          <p:cNvSpPr/>
          <p:nvPr/>
        </p:nvSpPr>
        <p:spPr>
          <a:xfrm>
            <a:off x="272715" y="0"/>
            <a:ext cx="802200" cy="75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3"/>
          <p:cNvSpPr txBox="1"/>
          <p:nvPr/>
        </p:nvSpPr>
        <p:spPr>
          <a:xfrm>
            <a:off x="1176688" y="383381"/>
            <a:ext cx="2178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회원가입 시연영상</a:t>
            </a:r>
            <a:endParaRPr/>
          </a:p>
        </p:txBody>
      </p:sp>
      <p:pic>
        <p:nvPicPr>
          <p:cNvPr id="2" name="React App - Chrome 2024-02-07 16-09-5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4915" y="752699"/>
            <a:ext cx="10427264" cy="56481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34" descr="거품, 개체, 모기장, 유리덮개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4"/>
          <p:cNvSpPr txBox="1"/>
          <p:nvPr/>
        </p:nvSpPr>
        <p:spPr>
          <a:xfrm>
            <a:off x="803945" y="2284500"/>
            <a:ext cx="105840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00" b="1">
                <a:solidFill>
                  <a:schemeClr val="lt1"/>
                </a:solidFill>
              </a:rPr>
              <a:t>로그인</a:t>
            </a:r>
            <a:endParaRPr sz="13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4"/>
          <p:cNvSpPr txBox="1"/>
          <p:nvPr/>
        </p:nvSpPr>
        <p:spPr>
          <a:xfrm>
            <a:off x="9987228" y="6586181"/>
            <a:ext cx="2194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5"/>
          <p:cNvSpPr txBox="1"/>
          <p:nvPr/>
        </p:nvSpPr>
        <p:spPr>
          <a:xfrm>
            <a:off x="9987228" y="6586181"/>
            <a:ext cx="2194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5"/>
          <p:cNvSpPr txBox="1"/>
          <p:nvPr/>
        </p:nvSpPr>
        <p:spPr>
          <a:xfrm>
            <a:off x="0" y="-18300"/>
            <a:ext cx="6096000" cy="6894600"/>
          </a:xfrm>
          <a:prstGeom prst="rect">
            <a:avLst/>
          </a:prstGeom>
          <a:solidFill>
            <a:srgbClr val="D2E3E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</p:txBody>
      </p:sp>
      <p:pic>
        <p:nvPicPr>
          <p:cNvPr id="356" name="Google Shape;35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9850" y="1482850"/>
            <a:ext cx="5791200" cy="3892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2525" y="333363"/>
            <a:ext cx="39909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163" y="3772724"/>
            <a:ext cx="5641676" cy="272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6"/>
          <p:cNvSpPr/>
          <p:nvPr/>
        </p:nvSpPr>
        <p:spPr>
          <a:xfrm>
            <a:off x="272715" y="0"/>
            <a:ext cx="802200" cy="75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6"/>
          <p:cNvSpPr txBox="1"/>
          <p:nvPr/>
        </p:nvSpPr>
        <p:spPr>
          <a:xfrm>
            <a:off x="1176688" y="383381"/>
            <a:ext cx="2178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로그인 시연영상</a:t>
            </a:r>
            <a:endParaRPr/>
          </a:p>
        </p:txBody>
      </p:sp>
      <p:pic>
        <p:nvPicPr>
          <p:cNvPr id="2" name="React App - Chrome 2024-02-08 01-29-5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4915" y="752700"/>
            <a:ext cx="10508093" cy="5648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37" descr="거품, 개체, 모기장, 유리덮개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7"/>
          <p:cNvSpPr txBox="1"/>
          <p:nvPr/>
        </p:nvSpPr>
        <p:spPr>
          <a:xfrm>
            <a:off x="101276" y="2284500"/>
            <a:ext cx="119895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00" b="1">
                <a:solidFill>
                  <a:schemeClr val="lt1"/>
                </a:solidFill>
              </a:rPr>
              <a:t>비밀번호 찾기</a:t>
            </a:r>
            <a:endParaRPr sz="13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37"/>
          <p:cNvSpPr txBox="1"/>
          <p:nvPr/>
        </p:nvSpPr>
        <p:spPr>
          <a:xfrm>
            <a:off x="9987228" y="6586181"/>
            <a:ext cx="2194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8"/>
          <p:cNvSpPr txBox="1"/>
          <p:nvPr/>
        </p:nvSpPr>
        <p:spPr>
          <a:xfrm>
            <a:off x="9987228" y="6586181"/>
            <a:ext cx="2194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8"/>
          <p:cNvSpPr txBox="1"/>
          <p:nvPr/>
        </p:nvSpPr>
        <p:spPr>
          <a:xfrm>
            <a:off x="0" y="-18300"/>
            <a:ext cx="6096000" cy="6894600"/>
          </a:xfrm>
          <a:prstGeom prst="rect">
            <a:avLst/>
          </a:prstGeom>
          <a:solidFill>
            <a:srgbClr val="D2E3E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</p:txBody>
      </p:sp>
      <p:pic>
        <p:nvPicPr>
          <p:cNvPr id="379" name="Google Shape;37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600" y="622475"/>
            <a:ext cx="5199481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00" y="3303300"/>
            <a:ext cx="5199475" cy="21672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8"/>
          <p:cNvSpPr/>
          <p:nvPr/>
        </p:nvSpPr>
        <p:spPr>
          <a:xfrm>
            <a:off x="502025" y="4093975"/>
            <a:ext cx="4079100" cy="585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8"/>
          <p:cNvSpPr/>
          <p:nvPr/>
        </p:nvSpPr>
        <p:spPr>
          <a:xfrm>
            <a:off x="2520700" y="4525375"/>
            <a:ext cx="1160100" cy="1035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8"/>
          <p:cNvSpPr txBox="1"/>
          <p:nvPr/>
        </p:nvSpPr>
        <p:spPr>
          <a:xfrm>
            <a:off x="7567525" y="1207325"/>
            <a:ext cx="3207300" cy="15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700" b="1" i="0" u="none" strike="noStrike" cap="none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pom.xml에 dependency 추가</a:t>
            </a:r>
            <a:endParaRPr sz="1700" b="1" i="0" u="none" strike="noStrike" cap="none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38"/>
          <p:cNvSpPr txBox="1"/>
          <p:nvPr/>
        </p:nvSpPr>
        <p:spPr>
          <a:xfrm>
            <a:off x="7567525" y="2448775"/>
            <a:ext cx="3207300" cy="3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700" b="1" i="0" u="none" strike="noStrike" cap="none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root-context에 bean 등록</a:t>
            </a:r>
            <a:endParaRPr sz="1700" b="1" i="0" u="none" strike="noStrike" cap="none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기본적으로 구글에서 사용하는 SMTP포트는 587번이고 네이버, 다음 등 각 메일 포털 사이트 별로 포트가 </a:t>
            </a:r>
            <a:r>
              <a:rPr lang="en-US" sz="1200">
                <a:solidFill>
                  <a:srgbClr val="222222"/>
                </a:solidFill>
              </a:rPr>
              <a:t>다릅니다</a:t>
            </a:r>
            <a:r>
              <a:rPr lang="en-US" sz="12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200" b="0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username 에는 메일전송에 사용할 아이디를 입력하고</a:t>
            </a:r>
            <a:endParaRPr sz="1200" b="0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password 에는 구글 보안에서 설정한 앱비밀번호를 입력</a:t>
            </a:r>
            <a:r>
              <a:rPr lang="en-US" sz="1200">
                <a:solidFill>
                  <a:srgbClr val="222222"/>
                </a:solidFill>
              </a:rPr>
              <a:t>합니다.</a:t>
            </a:r>
            <a:endParaRPr sz="1200" b="0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5" name="Google Shape;385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47813" y="5732025"/>
            <a:ext cx="3000375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9"/>
          <p:cNvSpPr/>
          <p:nvPr/>
        </p:nvSpPr>
        <p:spPr>
          <a:xfrm>
            <a:off x="272715" y="0"/>
            <a:ext cx="802200" cy="75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39"/>
          <p:cNvSpPr txBox="1"/>
          <p:nvPr/>
        </p:nvSpPr>
        <p:spPr>
          <a:xfrm>
            <a:off x="1176688" y="383381"/>
            <a:ext cx="2178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비밀번호변경 시연영상</a:t>
            </a:r>
            <a:endParaRPr/>
          </a:p>
        </p:txBody>
      </p:sp>
      <p:pic>
        <p:nvPicPr>
          <p:cNvPr id="2" name="비밀번호 변경 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4915" y="752700"/>
            <a:ext cx="10427261" cy="5648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0" descr="거품, 개체, 모기장, 유리덮개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0"/>
          <p:cNvSpPr txBox="1"/>
          <p:nvPr/>
        </p:nvSpPr>
        <p:spPr>
          <a:xfrm>
            <a:off x="123450" y="2284500"/>
            <a:ext cx="119451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1">
                <a:solidFill>
                  <a:schemeClr val="lt1"/>
                </a:solidFill>
              </a:rPr>
              <a:t>회원정보 뷰/수정</a:t>
            </a:r>
            <a:endParaRPr sz="1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40"/>
          <p:cNvSpPr txBox="1"/>
          <p:nvPr/>
        </p:nvSpPr>
        <p:spPr>
          <a:xfrm>
            <a:off x="9987228" y="6586181"/>
            <a:ext cx="2194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1"/>
          <p:cNvSpPr txBox="1"/>
          <p:nvPr/>
        </p:nvSpPr>
        <p:spPr>
          <a:xfrm>
            <a:off x="9987228" y="6586181"/>
            <a:ext cx="2194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41"/>
          <p:cNvSpPr txBox="1"/>
          <p:nvPr/>
        </p:nvSpPr>
        <p:spPr>
          <a:xfrm>
            <a:off x="0" y="-18300"/>
            <a:ext cx="6096000" cy="6894600"/>
          </a:xfrm>
          <a:prstGeom prst="rect">
            <a:avLst/>
          </a:prstGeom>
          <a:solidFill>
            <a:srgbClr val="D2E3E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</p:txBody>
      </p:sp>
      <p:pic>
        <p:nvPicPr>
          <p:cNvPr id="406" name="Google Shape;40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4725" y="720574"/>
            <a:ext cx="5035050" cy="541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475" y="149575"/>
            <a:ext cx="4591050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475" y="1244250"/>
            <a:ext cx="4591050" cy="345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09775" y="4857713"/>
            <a:ext cx="2076450" cy="18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2"/>
          <p:cNvSpPr/>
          <p:nvPr/>
        </p:nvSpPr>
        <p:spPr>
          <a:xfrm>
            <a:off x="272715" y="0"/>
            <a:ext cx="802200" cy="75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42"/>
          <p:cNvSpPr txBox="1"/>
          <p:nvPr/>
        </p:nvSpPr>
        <p:spPr>
          <a:xfrm>
            <a:off x="1176688" y="383381"/>
            <a:ext cx="2178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회원정보수정 시연영상</a:t>
            </a:r>
            <a:endParaRPr/>
          </a:p>
        </p:txBody>
      </p:sp>
      <p:pic>
        <p:nvPicPr>
          <p:cNvPr id="2" name="회원정보수정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4915" y="752700"/>
            <a:ext cx="10283704" cy="55274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6"/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6"/>
          <p:cNvSpPr txBox="1"/>
          <p:nvPr/>
        </p:nvSpPr>
        <p:spPr>
          <a:xfrm>
            <a:off x="5385709" y="2823410"/>
            <a:ext cx="142058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1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6"/>
          <p:cNvSpPr txBox="1"/>
          <p:nvPr/>
        </p:nvSpPr>
        <p:spPr>
          <a:xfrm>
            <a:off x="3618398" y="3441032"/>
            <a:ext cx="495520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선정 배경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43" descr="거품, 개체, 모기장, 유리덮개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3"/>
          <p:cNvSpPr txBox="1"/>
          <p:nvPr/>
        </p:nvSpPr>
        <p:spPr>
          <a:xfrm>
            <a:off x="9900" y="2690250"/>
            <a:ext cx="121722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>
                <a:solidFill>
                  <a:schemeClr val="lt1"/>
                </a:solidFill>
              </a:rPr>
              <a:t>반려견 리스트/등록</a:t>
            </a:r>
            <a:endParaRPr sz="9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43"/>
          <p:cNvSpPr txBox="1"/>
          <p:nvPr/>
        </p:nvSpPr>
        <p:spPr>
          <a:xfrm>
            <a:off x="9987228" y="6586181"/>
            <a:ext cx="2194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4"/>
          <p:cNvSpPr txBox="1"/>
          <p:nvPr/>
        </p:nvSpPr>
        <p:spPr>
          <a:xfrm>
            <a:off x="9987228" y="6586181"/>
            <a:ext cx="2194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44"/>
          <p:cNvSpPr txBox="1"/>
          <p:nvPr/>
        </p:nvSpPr>
        <p:spPr>
          <a:xfrm>
            <a:off x="0" y="-18300"/>
            <a:ext cx="6096000" cy="6894600"/>
          </a:xfrm>
          <a:prstGeom prst="rect">
            <a:avLst/>
          </a:prstGeom>
          <a:solidFill>
            <a:srgbClr val="D2E3E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</p:txBody>
      </p:sp>
      <p:pic>
        <p:nvPicPr>
          <p:cNvPr id="430" name="Google Shape;43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7075" y="277975"/>
            <a:ext cx="3362100" cy="29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6500" y="3564601"/>
            <a:ext cx="3303253" cy="29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775" y="1273025"/>
            <a:ext cx="5207451" cy="3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775" y="1940600"/>
            <a:ext cx="5207450" cy="3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5750" y="3962350"/>
            <a:ext cx="5704501" cy="58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5750" y="5200700"/>
            <a:ext cx="5704501" cy="684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5"/>
          <p:cNvSpPr/>
          <p:nvPr/>
        </p:nvSpPr>
        <p:spPr>
          <a:xfrm>
            <a:off x="272715" y="0"/>
            <a:ext cx="802200" cy="75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45"/>
          <p:cNvSpPr txBox="1"/>
          <p:nvPr/>
        </p:nvSpPr>
        <p:spPr>
          <a:xfrm>
            <a:off x="1176705" y="383375"/>
            <a:ext cx="3051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반려견 리스트/등록 시연영상</a:t>
            </a:r>
            <a:endParaRPr/>
          </a:p>
        </p:txBody>
      </p:sp>
      <p:pic>
        <p:nvPicPr>
          <p:cNvPr id="2" name="반려견 등록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4915" y="752700"/>
            <a:ext cx="10435413" cy="54129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46" descr="거품, 개체, 모기장, 유리덮개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6"/>
          <p:cNvSpPr txBox="1"/>
          <p:nvPr/>
        </p:nvSpPr>
        <p:spPr>
          <a:xfrm>
            <a:off x="9900" y="2690250"/>
            <a:ext cx="121722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>
                <a:solidFill>
                  <a:schemeClr val="lt1"/>
                </a:solidFill>
              </a:rPr>
              <a:t>모임</a:t>
            </a:r>
            <a:endParaRPr sz="9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46"/>
          <p:cNvSpPr txBox="1"/>
          <p:nvPr/>
        </p:nvSpPr>
        <p:spPr>
          <a:xfrm>
            <a:off x="9987228" y="6586181"/>
            <a:ext cx="2194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7"/>
          <p:cNvSpPr/>
          <p:nvPr/>
        </p:nvSpPr>
        <p:spPr>
          <a:xfrm>
            <a:off x="272715" y="0"/>
            <a:ext cx="802200" cy="75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47"/>
          <p:cNvSpPr txBox="1"/>
          <p:nvPr/>
        </p:nvSpPr>
        <p:spPr>
          <a:xfrm>
            <a:off x="1176705" y="383375"/>
            <a:ext cx="3051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모임 시연영상</a:t>
            </a:r>
            <a:endParaRPr/>
          </a:p>
        </p:txBody>
      </p:sp>
      <p:pic>
        <p:nvPicPr>
          <p:cNvPr id="2" name="모임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4915" y="752700"/>
            <a:ext cx="10385477" cy="55821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48" descr="거품, 개체, 모기장, 유리덮개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48"/>
          <p:cNvSpPr txBox="1"/>
          <p:nvPr/>
        </p:nvSpPr>
        <p:spPr>
          <a:xfrm>
            <a:off x="9900" y="2690250"/>
            <a:ext cx="121722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>
                <a:solidFill>
                  <a:schemeClr val="lt1"/>
                </a:solidFill>
              </a:rPr>
              <a:t>게시판</a:t>
            </a:r>
            <a:endParaRPr sz="9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48"/>
          <p:cNvSpPr txBox="1"/>
          <p:nvPr/>
        </p:nvSpPr>
        <p:spPr>
          <a:xfrm>
            <a:off x="9987228" y="6586181"/>
            <a:ext cx="2194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9"/>
          <p:cNvSpPr/>
          <p:nvPr/>
        </p:nvSpPr>
        <p:spPr>
          <a:xfrm>
            <a:off x="272715" y="0"/>
            <a:ext cx="802200" cy="75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49"/>
          <p:cNvSpPr txBox="1"/>
          <p:nvPr/>
        </p:nvSpPr>
        <p:spPr>
          <a:xfrm>
            <a:off x="1176705" y="383375"/>
            <a:ext cx="3051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게시판 시연영상</a:t>
            </a:r>
            <a:endParaRPr/>
          </a:p>
        </p:txBody>
      </p:sp>
      <p:pic>
        <p:nvPicPr>
          <p:cNvPr id="2" name="게시물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4915" y="752700"/>
            <a:ext cx="10381211" cy="55799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50" descr="명함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50"/>
          <p:cNvSpPr/>
          <p:nvPr/>
        </p:nvSpPr>
        <p:spPr>
          <a:xfrm>
            <a:off x="-25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50"/>
          <p:cNvSpPr txBox="1"/>
          <p:nvPr/>
        </p:nvSpPr>
        <p:spPr>
          <a:xfrm>
            <a:off x="4823860" y="3344235"/>
            <a:ext cx="2544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</a:rPr>
              <a:t>보완점</a:t>
            </a:r>
            <a:endParaRPr sz="36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1"/>
          <p:cNvSpPr/>
          <p:nvPr/>
        </p:nvSpPr>
        <p:spPr>
          <a:xfrm>
            <a:off x="272715" y="0"/>
            <a:ext cx="802200" cy="75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51"/>
          <p:cNvSpPr txBox="1"/>
          <p:nvPr/>
        </p:nvSpPr>
        <p:spPr>
          <a:xfrm>
            <a:off x="1176688" y="383381"/>
            <a:ext cx="217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</a:rPr>
              <a:t>보완점</a:t>
            </a:r>
            <a:endParaRPr/>
          </a:p>
        </p:txBody>
      </p:sp>
      <p:graphicFrame>
        <p:nvGraphicFramePr>
          <p:cNvPr id="484" name="Google Shape;484;p51"/>
          <p:cNvGraphicFramePr/>
          <p:nvPr/>
        </p:nvGraphicFramePr>
        <p:xfrm>
          <a:off x="1616077" y="1805423"/>
          <a:ext cx="8961350" cy="3741710"/>
        </p:xfrm>
        <a:graphic>
          <a:graphicData uri="http://schemas.openxmlformats.org/drawingml/2006/table">
            <a:tbl>
              <a:tblPr firstRow="1" bandRow="1">
                <a:noFill/>
                <a:tableStyleId>{F6734369-3117-4D58-A0B0-A87E7FD1EAFD}</a:tableStyleId>
              </a:tblPr>
              <a:tblGrid>
                <a:gridCol w="4480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0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6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323839"/>
                          </a:solidFill>
                        </a:rPr>
                        <a:t>아쉬웠던 점</a:t>
                      </a:r>
                      <a:endParaRPr sz="2000" u="none" strike="noStrike" cap="none">
                        <a:solidFill>
                          <a:srgbClr val="323839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E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323839"/>
                          </a:solidFill>
                        </a:rPr>
                        <a:t>해결 방안</a:t>
                      </a:r>
                      <a:endParaRPr sz="2000" u="none" strike="noStrike" cap="none">
                        <a:solidFill>
                          <a:srgbClr val="323839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E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6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23839"/>
                          </a:solidFill>
                        </a:rPr>
                        <a:t>서버 로직을 작성하면서 DB 설계에서 부족한 부분이 있다고 많이 느꼈습니다.</a:t>
                      </a:r>
                      <a:endParaRPr sz="1800" u="none" strike="noStrike" cap="none">
                        <a:solidFill>
                          <a:srgbClr val="323839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23839"/>
                          </a:solidFill>
                        </a:rPr>
                        <a:t>sql DB 정규화에 대해 공부를 한다.</a:t>
                      </a:r>
                      <a:endParaRPr sz="1800" u="none" strike="noStrike" cap="none">
                        <a:solidFill>
                          <a:srgbClr val="323839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6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23839"/>
                          </a:solidFill>
                        </a:rPr>
                        <a:t>보안쪽으로는 많이 해보지 못해서 많이 아쉬웠습니다.</a:t>
                      </a:r>
                      <a:endParaRPr sz="1800" u="none" strike="noStrike" cap="none">
                        <a:solidFill>
                          <a:srgbClr val="323839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23839"/>
                          </a:solidFill>
                        </a:rPr>
                        <a:t>해킹 과정에 대해서 알아보고 웹 서버를 개발할때 그런 공격에 대처할 수 있도록</a:t>
                      </a:r>
                      <a:endParaRPr sz="1800">
                        <a:solidFill>
                          <a:srgbClr val="323839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23839"/>
                          </a:solidFill>
                        </a:rPr>
                        <a:t>공부를 해야할 것 같습니다. </a:t>
                      </a:r>
                      <a:endParaRPr sz="1800" u="none" strike="noStrike" cap="none">
                        <a:solidFill>
                          <a:srgbClr val="323839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6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23839"/>
                          </a:solidFill>
                        </a:rPr>
                        <a:t>팀 프로젝트가 처음이라서 프론트 디자인 단일화가 어려웠습니다.</a:t>
                      </a:r>
                      <a:endParaRPr sz="1800" u="none" strike="noStrike" cap="none">
                        <a:solidFill>
                          <a:srgbClr val="323839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23839"/>
                          </a:solidFill>
                        </a:rPr>
                        <a:t>설계 단계에서 디자인에 대해 팀원들과 함께 구상하고 시작 !</a:t>
                      </a:r>
                      <a:endParaRPr sz="1800" u="none" strike="noStrike" cap="none">
                        <a:solidFill>
                          <a:srgbClr val="323839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6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23839"/>
                          </a:solidFill>
                        </a:rPr>
                        <a:t>시간이 부족해서 다양한 기능을 많이 구현 해보지 못하여 아쉬웠습니다.</a:t>
                      </a:r>
                      <a:endParaRPr sz="1800" u="none" strike="noStrike" cap="none">
                        <a:solidFill>
                          <a:srgbClr val="323839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323839"/>
                          </a:solidFill>
                        </a:rPr>
                        <a:t>개발 속도를 UP 시키자 !</a:t>
                      </a:r>
                      <a:endParaRPr sz="1800" u="none" strike="noStrike" cap="none">
                        <a:solidFill>
                          <a:srgbClr val="323839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52" descr="무척추동물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2"/>
          <p:cNvSpPr txBox="1"/>
          <p:nvPr/>
        </p:nvSpPr>
        <p:spPr>
          <a:xfrm>
            <a:off x="3449719" y="2901991"/>
            <a:ext cx="51234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6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52"/>
          <p:cNvSpPr txBox="1"/>
          <p:nvPr/>
        </p:nvSpPr>
        <p:spPr>
          <a:xfrm>
            <a:off x="9987228" y="6586181"/>
            <a:ext cx="2194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5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/>
          <p:nvPr/>
        </p:nvSpPr>
        <p:spPr>
          <a:xfrm flipH="1">
            <a:off x="1261945" y="2577866"/>
            <a:ext cx="966810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애견인들의 다양한 취미생활과 정보를 공유 및 함께 즐기기 위해 개발</a:t>
            </a:r>
            <a:endParaRPr sz="2400" b="1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7"/>
          <p:cNvSpPr txBox="1"/>
          <p:nvPr/>
        </p:nvSpPr>
        <p:spPr>
          <a:xfrm flipH="1">
            <a:off x="3597909" y="3949031"/>
            <a:ext cx="499618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 pet meeting</a:t>
            </a:r>
            <a:endParaRPr sz="1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1176688" y="383381"/>
            <a:ext cx="256993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프로젝트 선정 배경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8" descr="명함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8"/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5362466" y="2823410"/>
            <a:ext cx="146706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4823860" y="3438435"/>
            <a:ext cx="254428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팀원 소개</a:t>
            </a:r>
            <a:endParaRPr sz="3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9"/>
          <p:cNvSpPr txBox="1"/>
          <p:nvPr/>
        </p:nvSpPr>
        <p:spPr>
          <a:xfrm>
            <a:off x="1176688" y="383381"/>
            <a:ext cx="13773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팀원 소개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9"/>
          <p:cNvSpPr/>
          <p:nvPr/>
        </p:nvSpPr>
        <p:spPr>
          <a:xfrm>
            <a:off x="1151019" y="2141934"/>
            <a:ext cx="2592000" cy="1833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9"/>
          <p:cNvSpPr/>
          <p:nvPr/>
        </p:nvSpPr>
        <p:spPr>
          <a:xfrm>
            <a:off x="4553197" y="541734"/>
            <a:ext cx="2592000" cy="1832400"/>
          </a:xfrm>
          <a:prstGeom prst="rect">
            <a:avLst/>
          </a:prstGeom>
          <a:solidFill>
            <a:srgbClr val="E0EA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9"/>
          <p:cNvSpPr/>
          <p:nvPr/>
        </p:nvSpPr>
        <p:spPr>
          <a:xfrm>
            <a:off x="8190276" y="541734"/>
            <a:ext cx="2592000" cy="183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9"/>
          <p:cNvSpPr txBox="1"/>
          <p:nvPr/>
        </p:nvSpPr>
        <p:spPr>
          <a:xfrm>
            <a:off x="1107870" y="4344125"/>
            <a:ext cx="2592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</a:rPr>
              <a:t>메인 홈, 모임 홈, 반려견 페이지,</a:t>
            </a:r>
            <a:endParaRPr sz="1800" b="1">
              <a:solidFill>
                <a:srgbClr val="3F3F3F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</a:rPr>
              <a:t>회원정보 수정,</a:t>
            </a:r>
            <a:endParaRPr sz="1800" b="1">
              <a:solidFill>
                <a:srgbClr val="3F3F3F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</a:rPr>
              <a:t>세션 관리 등</a:t>
            </a:r>
            <a:endParaRPr sz="1800" b="1">
              <a:solidFill>
                <a:srgbClr val="3F3F3F"/>
              </a:solidFill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4288110" y="2743475"/>
            <a:ext cx="3082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</a:rPr>
              <a:t>게시판 리스트,</a:t>
            </a:r>
            <a:endParaRPr sz="1800" b="1">
              <a:solidFill>
                <a:srgbClr val="3F3F3F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</a:rPr>
              <a:t> 계획 뷰 등</a:t>
            </a:r>
            <a:endParaRPr sz="1800" b="1">
              <a:solidFill>
                <a:srgbClr val="3F3F3F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F3F3F"/>
              </a:solidFill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7944871" y="2738050"/>
            <a:ext cx="3082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</a:rPr>
              <a:t>로그인, 회원정보</a:t>
            </a:r>
            <a:endParaRPr sz="1800" b="1">
              <a:solidFill>
                <a:srgbClr val="3F3F3F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</a:rPr>
              <a:t>,이메일 인증 등</a:t>
            </a:r>
            <a:endParaRPr sz="18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19"/>
          <p:cNvCxnSpPr/>
          <p:nvPr/>
        </p:nvCxnSpPr>
        <p:spPr>
          <a:xfrm>
            <a:off x="1490791" y="4232082"/>
            <a:ext cx="1826100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4" name="Google Shape;154;p19"/>
          <p:cNvCxnSpPr/>
          <p:nvPr/>
        </p:nvCxnSpPr>
        <p:spPr>
          <a:xfrm>
            <a:off x="4916436" y="2640154"/>
            <a:ext cx="1826100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5" name="Google Shape;155;p19"/>
          <p:cNvCxnSpPr/>
          <p:nvPr/>
        </p:nvCxnSpPr>
        <p:spPr>
          <a:xfrm>
            <a:off x="8573206" y="2648426"/>
            <a:ext cx="1826100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6" name="Google Shape;156;p19"/>
          <p:cNvSpPr/>
          <p:nvPr/>
        </p:nvSpPr>
        <p:spPr>
          <a:xfrm>
            <a:off x="8190692" y="3412185"/>
            <a:ext cx="2592000" cy="1832400"/>
          </a:xfrm>
          <a:prstGeom prst="rect">
            <a:avLst/>
          </a:prstGeom>
          <a:solidFill>
            <a:srgbClr val="D2E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9"/>
          <p:cNvSpPr/>
          <p:nvPr/>
        </p:nvSpPr>
        <p:spPr>
          <a:xfrm>
            <a:off x="4533922" y="3412185"/>
            <a:ext cx="2592000" cy="1832400"/>
          </a:xfrm>
          <a:prstGeom prst="rect">
            <a:avLst/>
          </a:prstGeom>
          <a:solidFill>
            <a:srgbClr val="E7E3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8" name="Google Shape;158;p19"/>
          <p:cNvCxnSpPr/>
          <p:nvPr/>
        </p:nvCxnSpPr>
        <p:spPr>
          <a:xfrm>
            <a:off x="4916851" y="5453591"/>
            <a:ext cx="1826100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9" name="Google Shape;159;p19"/>
          <p:cNvCxnSpPr/>
          <p:nvPr/>
        </p:nvCxnSpPr>
        <p:spPr>
          <a:xfrm>
            <a:off x="8575865" y="5453591"/>
            <a:ext cx="1826100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0" name="Google Shape;160;p19"/>
          <p:cNvSpPr txBox="1"/>
          <p:nvPr/>
        </p:nvSpPr>
        <p:spPr>
          <a:xfrm>
            <a:off x="4533926" y="5535425"/>
            <a:ext cx="2592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회원가입,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게시판 뷰,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모임 게시판 뷰 등</a:t>
            </a:r>
            <a:endParaRPr sz="18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9"/>
          <p:cNvSpPr txBox="1"/>
          <p:nvPr/>
        </p:nvSpPr>
        <p:spPr>
          <a:xfrm>
            <a:off x="7785244" y="5535425"/>
            <a:ext cx="3398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</a:rPr>
              <a:t>게시판 작성,</a:t>
            </a:r>
            <a:endParaRPr sz="1800" b="1">
              <a:solidFill>
                <a:srgbClr val="3F3F3F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</a:rPr>
              <a:t> 계획 생성 뷰 등</a:t>
            </a:r>
            <a:endParaRPr sz="18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9"/>
          <p:cNvSpPr txBox="1"/>
          <p:nvPr/>
        </p:nvSpPr>
        <p:spPr>
          <a:xfrm>
            <a:off x="1947648" y="3983260"/>
            <a:ext cx="912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박지완(팀장)</a:t>
            </a:r>
            <a:endParaRPr sz="10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9"/>
          <p:cNvSpPr txBox="1"/>
          <p:nvPr/>
        </p:nvSpPr>
        <p:spPr>
          <a:xfrm>
            <a:off x="5567674" y="2380346"/>
            <a:ext cx="569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김강일</a:t>
            </a:r>
            <a:endParaRPr sz="10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9"/>
          <p:cNvSpPr txBox="1"/>
          <p:nvPr/>
        </p:nvSpPr>
        <p:spPr>
          <a:xfrm>
            <a:off x="9201582" y="2388169"/>
            <a:ext cx="569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김덕희</a:t>
            </a:r>
            <a:endParaRPr sz="10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9"/>
          <p:cNvSpPr txBox="1"/>
          <p:nvPr/>
        </p:nvSpPr>
        <p:spPr>
          <a:xfrm>
            <a:off x="5545227" y="5244585"/>
            <a:ext cx="569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이경동</a:t>
            </a:r>
            <a:endParaRPr sz="10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9"/>
          <p:cNvSpPr txBox="1"/>
          <p:nvPr/>
        </p:nvSpPr>
        <p:spPr>
          <a:xfrm>
            <a:off x="9199754" y="5225978"/>
            <a:ext cx="569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추건휘</a:t>
            </a:r>
            <a:endParaRPr sz="10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4237" y="1805929"/>
            <a:ext cx="144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09506" y="580120"/>
            <a:ext cx="1440000" cy="1800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65702" y="360216"/>
            <a:ext cx="1440000" cy="2016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45330" y="3113533"/>
            <a:ext cx="1620936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02284" y="3084585"/>
            <a:ext cx="2164328" cy="21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0" descr="실외, 하늘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0"/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0"/>
          <p:cNvSpPr txBox="1"/>
          <p:nvPr/>
        </p:nvSpPr>
        <p:spPr>
          <a:xfrm>
            <a:off x="5362466" y="2823410"/>
            <a:ext cx="146706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3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0"/>
          <p:cNvSpPr txBox="1"/>
          <p:nvPr/>
        </p:nvSpPr>
        <p:spPr>
          <a:xfrm>
            <a:off x="1153040" y="3429000"/>
            <a:ext cx="10046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운영시스템(S/W)아키텍쳐 및 개발 일정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0"/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5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1"/>
          <p:cNvSpPr txBox="1"/>
          <p:nvPr/>
        </p:nvSpPr>
        <p:spPr>
          <a:xfrm>
            <a:off x="1176688" y="383381"/>
            <a:ext cx="52309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운영시스템(S/W) 아키텍쳐 및 개발 일정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1"/>
          <p:cNvSpPr/>
          <p:nvPr/>
        </p:nvSpPr>
        <p:spPr>
          <a:xfrm>
            <a:off x="409150" y="1818925"/>
            <a:ext cx="11368500" cy="3591900"/>
          </a:xfrm>
          <a:prstGeom prst="bracketPair">
            <a:avLst/>
          </a:prstGeom>
          <a:noFill/>
          <a:ln w="9525" cap="flat" cmpd="sng">
            <a:solidFill>
              <a:srgbClr val="57627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21" descr="스프링 (STS) 설치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4687" y="2049237"/>
            <a:ext cx="1077600" cy="113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13231" y="3484942"/>
            <a:ext cx="2409363" cy="885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1"/>
          <p:cNvPicPr preferRelativeResize="0"/>
          <p:nvPr/>
        </p:nvPicPr>
        <p:blipFill rotWithShape="1">
          <a:blip r:embed="rId5">
            <a:alphaModFix/>
          </a:blip>
          <a:srcRect l="21913" r="15017"/>
          <a:stretch/>
        </p:blipFill>
        <p:spPr>
          <a:xfrm>
            <a:off x="1148018" y="1818917"/>
            <a:ext cx="1799892" cy="1685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1" descr="Visual Studio Code 기능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63049" y="4491580"/>
            <a:ext cx="1273565" cy="1135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213220" y="4584521"/>
            <a:ext cx="1290445" cy="94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1" descr="다음 우편번호 찾기 API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96010" y="3948794"/>
            <a:ext cx="1629714" cy="1429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1"/>
          <p:cNvPicPr preferRelativeResize="0"/>
          <p:nvPr/>
        </p:nvPicPr>
        <p:blipFill rotWithShape="1">
          <a:blip r:embed="rId9">
            <a:alphaModFix/>
          </a:blip>
          <a:srcRect l="33950" r="32880"/>
          <a:stretch/>
        </p:blipFill>
        <p:spPr>
          <a:xfrm>
            <a:off x="10471217" y="2924442"/>
            <a:ext cx="884095" cy="1380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132520" y="2705271"/>
            <a:ext cx="2212550" cy="154915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1"/>
          <p:cNvSpPr/>
          <p:nvPr/>
        </p:nvSpPr>
        <p:spPr>
          <a:xfrm>
            <a:off x="7949988" y="1585397"/>
            <a:ext cx="2029025" cy="882737"/>
          </a:xfrm>
          <a:custGeom>
            <a:avLst/>
            <a:gdLst/>
            <a:ahLst/>
            <a:cxnLst/>
            <a:rect l="l" t="t" r="r" b="b"/>
            <a:pathLst>
              <a:path w="3326270" h="2249012" extrusionOk="0">
                <a:moveTo>
                  <a:pt x="0" y="0"/>
                </a:moveTo>
                <a:lnTo>
                  <a:pt x="3326271" y="0"/>
                </a:lnTo>
                <a:lnTo>
                  <a:pt x="3326271" y="2249013"/>
                </a:lnTo>
                <a:lnTo>
                  <a:pt x="0" y="22490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02249" y="3845498"/>
            <a:ext cx="1691437" cy="1430000"/>
          </a:xfrm>
          <a:prstGeom prst="rect">
            <a:avLst/>
          </a:prstGeom>
          <a:noFill/>
          <a:ln w="9525" cap="flat" cmpd="sng">
            <a:solidFill>
              <a:srgbClr val="576271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199" name="Google Shape;199;p2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132536" y="4491573"/>
            <a:ext cx="2572063" cy="1135075"/>
          </a:xfrm>
          <a:prstGeom prst="rect">
            <a:avLst/>
          </a:prstGeom>
          <a:noFill/>
          <a:ln w="9525" cap="flat" cmpd="sng">
            <a:solidFill>
              <a:srgbClr val="576271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200" name="Google Shape;200;p2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065157" y="2251411"/>
            <a:ext cx="1691425" cy="151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213225" y="1498675"/>
            <a:ext cx="1548583" cy="168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5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/>
          <p:nvPr/>
        </p:nvSpPr>
        <p:spPr>
          <a:xfrm>
            <a:off x="272715" y="0"/>
            <a:ext cx="802200" cy="75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2"/>
          <p:cNvSpPr txBox="1"/>
          <p:nvPr/>
        </p:nvSpPr>
        <p:spPr>
          <a:xfrm>
            <a:off x="1176688" y="383381"/>
            <a:ext cx="5230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</a:rPr>
              <a:t>ERD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3850" y="964050"/>
            <a:ext cx="9564281" cy="530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7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6C9CC2"/>
      </a:accent1>
      <a:accent2>
        <a:srgbClr val="91BAD0"/>
      </a:accent2>
      <a:accent3>
        <a:srgbClr val="D7DBDC"/>
      </a:accent3>
      <a:accent4>
        <a:srgbClr val="D1CCC5"/>
      </a:accent4>
      <a:accent5>
        <a:srgbClr val="F5D8D3"/>
      </a:accent5>
      <a:accent6>
        <a:srgbClr val="C6BBCA"/>
      </a:accent6>
      <a:hlink>
        <a:srgbClr val="262626"/>
      </a:hlink>
      <a:folHlink>
        <a:srgbClr val="26262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623</Words>
  <Application>Microsoft Office PowerPoint</Application>
  <PresentationFormat>와이드스크린</PresentationFormat>
  <Paragraphs>161</Paragraphs>
  <Slides>39</Slides>
  <Notes>39</Notes>
  <HiddenSlides>0</HiddenSlides>
  <MMClips>7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4" baseType="lpstr">
      <vt:lpstr>Pretendard</vt:lpstr>
      <vt:lpstr>맑은 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GGG</cp:lastModifiedBy>
  <cp:revision>1</cp:revision>
  <dcterms:modified xsi:type="dcterms:W3CDTF">2024-02-08T03:15:25Z</dcterms:modified>
</cp:coreProperties>
</file>